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0" r:id="rId2"/>
    <p:sldId id="262" r:id="rId3"/>
    <p:sldId id="263" r:id="rId4"/>
    <p:sldId id="300" r:id="rId5"/>
    <p:sldId id="267" r:id="rId6"/>
    <p:sldId id="261" r:id="rId7"/>
    <p:sldId id="264" r:id="rId8"/>
    <p:sldId id="301" r:id="rId9"/>
    <p:sldId id="265" r:id="rId10"/>
    <p:sldId id="302" r:id="rId11"/>
    <p:sldId id="268" r:id="rId12"/>
    <p:sldId id="269" r:id="rId13"/>
    <p:sldId id="270" r:id="rId14"/>
    <p:sldId id="271" r:id="rId15"/>
    <p:sldId id="272" r:id="rId16"/>
    <p:sldId id="259" r:id="rId17"/>
    <p:sldId id="274" r:id="rId18"/>
    <p:sldId id="275" r:id="rId19"/>
    <p:sldId id="276" r:id="rId20"/>
    <p:sldId id="304" r:id="rId21"/>
    <p:sldId id="277" r:id="rId22"/>
    <p:sldId id="278" r:id="rId23"/>
    <p:sldId id="279" r:id="rId24"/>
    <p:sldId id="281" r:id="rId25"/>
    <p:sldId id="305" r:id="rId26"/>
    <p:sldId id="280" r:id="rId27"/>
    <p:sldId id="296" r:id="rId2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E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F8B72-9FF7-4F75-B256-1382CB674884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969B1-682D-4604-BA4E-5208035D7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493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1C3A0-0F75-4F55-A60D-042FFC1377F6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25609-799E-40AF-84E2-BD51743555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807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017D-1FE9-4C08-8404-5B2EFBE97AB0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0B1F4-0BEB-404E-8F0D-2A7AF42A8639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62E72-4C19-49CE-BFC2-E6577C6CEB69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19995-A2BC-4047-993F-8281A5464117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29BFA-4691-43E5-9B9B-29C87DF563A2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1711-E4AF-4A49-985F-6C456116336C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BED6-94C8-4ACC-8EDA-49E81194052D}" type="datetime1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4388A-C7D7-4F2F-BCCE-598C4446825B}" type="datetime1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BB5E1-75E5-4583-9C25-BAB589C2DB6E}" type="datetime1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5EEE4-68EF-43E6-AEA5-22DF0AC1E2AF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095F-6F00-4D76-83AB-1FD783BB6D9B}" type="datetime1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2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6E0FF-BF9D-4704-BD76-EB21FD28EAC1}" type="datetime1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Лекция 4. Получение </a:t>
            </a:r>
            <a:r>
              <a:rPr lang="ru-RU" b="1" dirty="0" err="1"/>
              <a:t>каллусной</a:t>
            </a:r>
            <a:r>
              <a:rPr lang="ru-RU" b="1" dirty="0"/>
              <a:t> культуры и ее </a:t>
            </a:r>
            <a:r>
              <a:rPr lang="ru-RU" b="1" dirty="0" smtClean="0"/>
              <a:t>культивирование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704856" cy="27363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Вопросы</a:t>
            </a:r>
          </a:p>
          <a:p>
            <a:pPr marL="514350" indent="-514350" algn="l">
              <a:buAutoNum type="arabicPeriod"/>
            </a:pP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Эксплант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, его виды</a:t>
            </a:r>
          </a:p>
          <a:p>
            <a:pPr marL="514350" indent="-514350" algn="l">
              <a:buAutoNum type="arabicPeriod"/>
            </a:pP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Каллусная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культура, ее виды (морфогенез), пассаж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каллусной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культуры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  <a:p>
            <a:pPr algn="l"/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Физические факторы </a:t>
            </a:r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культивирования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89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8640"/>
            <a:ext cx="670708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	</a:t>
            </a:r>
            <a:r>
              <a:rPr lang="ru-RU" sz="3600" dirty="0" smtClean="0">
                <a:solidFill>
                  <a:srgbClr val="C00000"/>
                </a:solidFill>
              </a:rPr>
              <a:t>При </a:t>
            </a:r>
            <a:r>
              <a:rPr lang="ru-RU" sz="3600" dirty="0">
                <a:solidFill>
                  <a:srgbClr val="C00000"/>
                </a:solidFill>
              </a:rPr>
              <a:t>этом каллус образуется более интенсивно на стороне </a:t>
            </a:r>
            <a:r>
              <a:rPr lang="ru-RU" sz="3600" dirty="0" err="1">
                <a:solidFill>
                  <a:srgbClr val="C00000"/>
                </a:solidFill>
              </a:rPr>
              <a:t>экспланта</a:t>
            </a:r>
            <a:r>
              <a:rPr lang="ru-RU" sz="3600" dirty="0">
                <a:solidFill>
                  <a:srgbClr val="C00000"/>
                </a:solidFill>
              </a:rPr>
              <a:t>, которая на материнском растении обращена к корню. </a:t>
            </a:r>
            <a:endParaRPr lang="ru-RU" sz="3600" dirty="0" smtClean="0">
              <a:solidFill>
                <a:srgbClr val="C00000"/>
              </a:solidFill>
            </a:endParaRPr>
          </a:p>
          <a:p>
            <a:pPr marL="0" indent="895350">
              <a:buNone/>
            </a:pPr>
            <a:r>
              <a:rPr lang="ru-RU" sz="3600" dirty="0" smtClean="0"/>
              <a:t>В </a:t>
            </a:r>
            <a:r>
              <a:rPr lang="ru-RU" sz="3600" dirty="0"/>
              <a:t>случае изоляции </a:t>
            </a:r>
            <a:r>
              <a:rPr lang="ru-RU" sz="3600" dirty="0" err="1"/>
              <a:t>эксплантов</a:t>
            </a:r>
            <a:r>
              <a:rPr lang="ru-RU" sz="3600" dirty="0"/>
              <a:t> из корнеплодов полярность не имеет существенного значения.</a:t>
            </a:r>
          </a:p>
          <a:p>
            <a:endParaRPr lang="ru-RU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30360" y="1412776"/>
            <a:ext cx="2963999" cy="2766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7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Добавление </a:t>
            </a:r>
            <a:r>
              <a:rPr lang="ru-RU" dirty="0"/>
              <a:t>к среде экзогенных гормонов приводит к началу </a:t>
            </a:r>
            <a:r>
              <a:rPr lang="ru-RU" dirty="0" err="1"/>
              <a:t>каллусогенеза</a:t>
            </a:r>
            <a:r>
              <a:rPr lang="ru-RU" dirty="0"/>
              <a:t>. Обязательным условием </a:t>
            </a:r>
            <a:r>
              <a:rPr lang="ru-RU" dirty="0" err="1"/>
              <a:t>дедифференцировки</a:t>
            </a:r>
            <a:r>
              <a:rPr lang="ru-RU" dirty="0"/>
              <a:t> клетки и ее превращения в </a:t>
            </a:r>
            <a:r>
              <a:rPr lang="ru-RU" dirty="0" err="1"/>
              <a:t>каллусную</a:t>
            </a:r>
            <a:r>
              <a:rPr lang="ru-RU" dirty="0"/>
              <a:t> клетку является присутствие в питательной среде представителей двух групп регуляторов роста: </a:t>
            </a:r>
            <a:r>
              <a:rPr lang="ru-RU" dirty="0">
                <a:solidFill>
                  <a:srgbClr val="C00000"/>
                </a:solidFill>
              </a:rPr>
              <a:t>ауксинов и </a:t>
            </a:r>
            <a:r>
              <a:rPr lang="ru-RU" dirty="0" err="1">
                <a:solidFill>
                  <a:srgbClr val="C00000"/>
                </a:solidFill>
              </a:rPr>
              <a:t>цитокининов</a:t>
            </a:r>
            <a:r>
              <a:rPr lang="ru-RU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C00000"/>
                </a:solidFill>
              </a:rPr>
              <a:t>(Наиболее </a:t>
            </a:r>
            <a:r>
              <a:rPr lang="ru-RU" sz="2400" i="1" dirty="0">
                <a:solidFill>
                  <a:srgbClr val="C00000"/>
                </a:solidFill>
              </a:rPr>
              <a:t>удобной моделью для изучения механизма </a:t>
            </a:r>
            <a:r>
              <a:rPr lang="ru-RU" sz="2400" i="1" dirty="0" err="1">
                <a:solidFill>
                  <a:srgbClr val="C00000"/>
                </a:solidFill>
              </a:rPr>
              <a:t>дедифференциации</a:t>
            </a:r>
            <a:r>
              <a:rPr lang="ru-RU" sz="2400" i="1" dirty="0">
                <a:solidFill>
                  <a:srgbClr val="C00000"/>
                </a:solidFill>
              </a:rPr>
              <a:t> и </a:t>
            </a:r>
            <a:r>
              <a:rPr lang="ru-RU" sz="2400" i="1" dirty="0" err="1">
                <a:solidFill>
                  <a:srgbClr val="C00000"/>
                </a:solidFill>
              </a:rPr>
              <a:t>каллусообразования</a:t>
            </a:r>
            <a:r>
              <a:rPr lang="ru-RU" sz="2400" i="1" dirty="0">
                <a:solidFill>
                  <a:srgbClr val="C00000"/>
                </a:solidFill>
              </a:rPr>
              <a:t> служит культура сердцевинной паренхимы стебля табака, поскольку для нее существует строгая зависимость индукции деления и </a:t>
            </a:r>
            <a:r>
              <a:rPr lang="ru-RU" sz="2400" i="1" dirty="0" err="1">
                <a:solidFill>
                  <a:srgbClr val="C00000"/>
                </a:solidFill>
              </a:rPr>
              <a:t>каллусообразования</a:t>
            </a:r>
            <a:r>
              <a:rPr lang="ru-RU" sz="2400" i="1" dirty="0">
                <a:solidFill>
                  <a:srgbClr val="C00000"/>
                </a:solidFill>
              </a:rPr>
              <a:t> от присутствия ауксина и </a:t>
            </a:r>
            <a:r>
              <a:rPr lang="ru-RU" sz="2400" i="1" dirty="0" err="1">
                <a:solidFill>
                  <a:srgbClr val="C00000"/>
                </a:solidFill>
              </a:rPr>
              <a:t>цитокинина</a:t>
            </a:r>
            <a:r>
              <a:rPr lang="ru-RU" sz="2400" i="1" dirty="0" smtClean="0">
                <a:solidFill>
                  <a:srgbClr val="C00000"/>
                </a:solidFill>
              </a:rPr>
              <a:t>.)</a:t>
            </a:r>
            <a:endParaRPr lang="ru-RU" sz="24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37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92688"/>
          </a:xfrm>
        </p:spPr>
        <p:txBody>
          <a:bodyPr>
            <a:normAutofit/>
          </a:bodyPr>
          <a:lstStyle/>
          <a:p>
            <a:r>
              <a:rPr lang="ru-RU" sz="3300" u="sng" dirty="0">
                <a:solidFill>
                  <a:srgbClr val="C00000"/>
                </a:solidFill>
              </a:rPr>
              <a:t>Отсутствие </a:t>
            </a:r>
            <a:r>
              <a:rPr lang="ru-RU" sz="3300" u="sng" dirty="0" err="1">
                <a:solidFill>
                  <a:srgbClr val="C00000"/>
                </a:solidFill>
              </a:rPr>
              <a:t>цитокининов</a:t>
            </a:r>
            <a:r>
              <a:rPr lang="ru-RU" sz="3300" u="sng" dirty="0">
                <a:solidFill>
                  <a:srgbClr val="C00000"/>
                </a:solidFill>
              </a:rPr>
              <a:t> </a:t>
            </a:r>
            <a:r>
              <a:rPr lang="ru-RU" sz="3300" dirty="0">
                <a:solidFill>
                  <a:srgbClr val="C00000"/>
                </a:solidFill>
              </a:rPr>
              <a:t>в питательной среде блокирует клеточный цикл в </a:t>
            </a:r>
            <a:r>
              <a:rPr lang="ru-RU" sz="3300" dirty="0" err="1">
                <a:solidFill>
                  <a:srgbClr val="C00000"/>
                </a:solidFill>
              </a:rPr>
              <a:t>пресинтетическом</a:t>
            </a:r>
            <a:r>
              <a:rPr lang="ru-RU" sz="3300" dirty="0">
                <a:solidFill>
                  <a:srgbClr val="C00000"/>
                </a:solidFill>
              </a:rPr>
              <a:t> </a:t>
            </a:r>
            <a:r>
              <a:rPr lang="ru-RU" sz="3300" dirty="0" smtClean="0">
                <a:solidFill>
                  <a:srgbClr val="C00000"/>
                </a:solidFill>
              </a:rPr>
              <a:t>периоде </a:t>
            </a:r>
            <a:r>
              <a:rPr lang="ru-RU" sz="3300" i="1" dirty="0" smtClean="0">
                <a:solidFill>
                  <a:srgbClr val="C00000"/>
                </a:solidFill>
              </a:rPr>
              <a:t>(сразу </a:t>
            </a:r>
            <a:r>
              <a:rPr lang="ru-RU" sz="3300" i="1" dirty="0">
                <a:solidFill>
                  <a:srgbClr val="C00000"/>
                </a:solidFill>
              </a:rPr>
              <a:t>после выхода </a:t>
            </a:r>
            <a:r>
              <a:rPr lang="ru-RU" sz="3300" i="1" dirty="0" smtClean="0">
                <a:solidFill>
                  <a:srgbClr val="C00000"/>
                </a:solidFill>
              </a:rPr>
              <a:t>клетки из митоза)</a:t>
            </a:r>
            <a:r>
              <a:rPr lang="ru-RU" sz="3300" dirty="0" smtClean="0">
                <a:solidFill>
                  <a:srgbClr val="C00000"/>
                </a:solidFill>
              </a:rPr>
              <a:t>. </a:t>
            </a:r>
            <a:r>
              <a:rPr lang="ru-RU" sz="3300" dirty="0">
                <a:solidFill>
                  <a:srgbClr val="C00000"/>
                </a:solidFill>
              </a:rPr>
              <a:t>Поэтому, если в питательной среде присутствует только ауксин, клетки не делятся и после четырехдневной латентной фазы переходят к росту растяжением. </a:t>
            </a:r>
            <a:endParaRPr lang="ru-RU" sz="3300" dirty="0" smtClean="0">
              <a:solidFill>
                <a:srgbClr val="C00000"/>
              </a:solidFill>
            </a:endParaRPr>
          </a:p>
          <a:p>
            <a:r>
              <a:rPr lang="ru-RU" sz="3300" dirty="0" smtClean="0"/>
              <a:t>Одни </a:t>
            </a:r>
            <a:r>
              <a:rPr lang="ru-RU" sz="3300" u="sng" dirty="0" err="1"/>
              <a:t>цитокинины</a:t>
            </a:r>
            <a:r>
              <a:rPr lang="ru-RU" sz="3300" u="sng" dirty="0"/>
              <a:t> без ауксинов </a:t>
            </a:r>
            <a:r>
              <a:rPr lang="ru-RU" sz="3300" dirty="0"/>
              <a:t>приводят к такому же старению тканей, как и на среде без гормонов.</a:t>
            </a:r>
          </a:p>
          <a:p>
            <a:endParaRPr lang="ru-RU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0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147248" cy="5937523"/>
          </a:xfrm>
        </p:spPr>
        <p:txBody>
          <a:bodyPr>
            <a:normAutofit/>
          </a:bodyPr>
          <a:lstStyle/>
          <a:p>
            <a:r>
              <a:rPr lang="ru-RU" dirty="0"/>
              <a:t>В результате процесса </a:t>
            </a:r>
            <a:r>
              <a:rPr lang="ru-RU" dirty="0" err="1"/>
              <a:t>дедифференцировки</a:t>
            </a:r>
            <a:r>
              <a:rPr lang="ru-RU" dirty="0"/>
              <a:t> происходит образование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первичного каллуса. Но получить каллус первый раз из нового растительного материала часто бывает трудно, потому что ткани разных видов растений и даже разных частей растения требуют для </a:t>
            </a:r>
            <a:r>
              <a:rPr lang="ru-RU" dirty="0" err="1"/>
              <a:t>дедифференциации</a:t>
            </a:r>
            <a:r>
              <a:rPr lang="ru-RU" dirty="0"/>
              <a:t> и </a:t>
            </a:r>
            <a:r>
              <a:rPr lang="ru-RU" dirty="0" err="1"/>
              <a:t>каллусогенеза</a:t>
            </a:r>
            <a:r>
              <a:rPr lang="ru-RU" dirty="0"/>
              <a:t> разного количества и соотношения гормонов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69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3100" dirty="0">
                <a:latin typeface="Arial" pitchFamily="34" charset="0"/>
                <a:ea typeface="Times New Roman" pitchFamily="18" charset="0"/>
              </a:rPr>
              <a:t>Сроки образования </a:t>
            </a:r>
            <a:r>
              <a:rPr lang="ru-RU" sz="3100" dirty="0" smtClean="0">
                <a:latin typeface="Arial" pitchFamily="34" charset="0"/>
                <a:ea typeface="Times New Roman" pitchFamily="18" charset="0"/>
              </a:rPr>
              <a:t>каллуса </a:t>
            </a:r>
            <a:r>
              <a:rPr lang="ru-RU" sz="3100" dirty="0" err="1" smtClean="0">
                <a:latin typeface="Arial" pitchFamily="34" charset="0"/>
                <a:ea typeface="Times New Roman" pitchFamily="18" charset="0"/>
              </a:rPr>
              <a:t>маклеи</a:t>
            </a:r>
            <a:r>
              <a:rPr lang="ru-RU" sz="3100" dirty="0" smtClean="0">
                <a:latin typeface="Arial" pitchFamily="34" charset="0"/>
                <a:ea typeface="Times New Roman" pitchFamily="18" charset="0"/>
              </a:rPr>
              <a:t> сердцевидной </a:t>
            </a:r>
            <a:r>
              <a:rPr lang="ru-RU" sz="3100" dirty="0">
                <a:latin typeface="Arial" pitchFamily="34" charset="0"/>
                <a:ea typeface="Times New Roman" pitchFamily="18" charset="0"/>
              </a:rPr>
              <a:t>на питательных </a:t>
            </a:r>
            <a:r>
              <a:rPr lang="ru-RU" sz="3100" dirty="0" smtClean="0">
                <a:latin typeface="Arial" pitchFamily="34" charset="0"/>
                <a:ea typeface="Times New Roman" pitchFamily="18" charset="0"/>
              </a:rPr>
              <a:t>средах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4383886"/>
              </p:ext>
            </p:extLst>
          </p:nvPr>
        </p:nvGraphicFramePr>
        <p:xfrm>
          <a:off x="323529" y="1600200"/>
          <a:ext cx="8568952" cy="4578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73797"/>
                <a:gridCol w="1289206"/>
                <a:gridCol w="1417399"/>
                <a:gridCol w="1418310"/>
                <a:gridCol w="1418310"/>
                <a:gridCol w="1251930"/>
              </a:tblGrid>
              <a:tr h="348151">
                <a:tc rowSpan="4">
                  <a:txBody>
                    <a:bodyPr/>
                    <a:lstStyle/>
                    <a:p>
                      <a:pPr marL="0" indent="0" algn="ctr" defTabSz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Экспланты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Варианты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  <a:tr h="2088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МС+</a:t>
                      </a:r>
                      <a:r>
                        <a:rPr lang="en-US" sz="1600">
                          <a:effectLst/>
                        </a:rPr>
                        <a:t>vit В5+</a:t>
                      </a:r>
                      <a:r>
                        <a:rPr lang="ru-RU" sz="1600">
                          <a:effectLst/>
                        </a:rPr>
                        <a:t>2,4-Д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МС+</a:t>
                      </a:r>
                      <a:r>
                        <a:rPr lang="en-US" sz="1600">
                          <a:effectLst/>
                        </a:rPr>
                        <a:t>vitC</a:t>
                      </a:r>
                      <a:r>
                        <a:rPr lang="ru-RU" sz="1600">
                          <a:effectLst/>
                        </a:rPr>
                        <a:t>+ гидр. казеина  + 2,4-Д  + кинетин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МC+vitB5+ </a:t>
                      </a:r>
                      <a:r>
                        <a:rPr lang="ru-RU" sz="1600" dirty="0" err="1">
                          <a:effectLst/>
                        </a:rPr>
                        <a:t>vitC</a:t>
                      </a:r>
                      <a:r>
                        <a:rPr lang="ru-RU" sz="1600" dirty="0">
                          <a:effectLst/>
                        </a:rPr>
                        <a:t>  +2,4-Д +</a:t>
                      </a:r>
                      <a:r>
                        <a:rPr lang="ru-RU" sz="1600" dirty="0" err="1">
                          <a:effectLst/>
                        </a:rPr>
                        <a:t>кинетин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МС+</a:t>
                      </a:r>
                      <a:r>
                        <a:rPr lang="en-US" sz="1600" dirty="0" err="1">
                          <a:effectLst/>
                        </a:rPr>
                        <a:t>vitC</a:t>
                      </a:r>
                      <a:r>
                        <a:rPr lang="ru-RU" sz="1600" dirty="0">
                          <a:effectLst/>
                        </a:rPr>
                        <a:t>+2,4-Д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+гидр. казеина </a:t>
                      </a:r>
                      <a:r>
                        <a:rPr lang="ru-RU" sz="1600" dirty="0" smtClean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+актив. уголь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МС +  </a:t>
                      </a:r>
                      <a:r>
                        <a:rPr lang="ru-RU" sz="1600" dirty="0" smtClean="0">
                          <a:effectLst/>
                        </a:rPr>
                        <a:t>2,4-Д</a:t>
                      </a:r>
                      <a:r>
                        <a:rPr lang="ru-RU" sz="1600" dirty="0">
                          <a:effectLst/>
                        </a:rPr>
                        <a:t>+     +</a:t>
                      </a:r>
                      <a:r>
                        <a:rPr lang="ru-RU" sz="1600" dirty="0" err="1">
                          <a:effectLst/>
                        </a:rPr>
                        <a:t>кинетин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  <a:tr h="3481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Количество дней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63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Листовые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25-35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12-20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15-25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Роста нет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  <a:tr h="69630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Черешковые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20-30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15-25</a:t>
                      </a:r>
                      <a:endParaRPr lang="ru-RU" sz="18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10-20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Роста нет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20-35</a:t>
                      </a:r>
                      <a:endParaRPr lang="ru-RU" sz="18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5278" marR="65278" marT="0" marB="0" anchor="ctr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4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32656"/>
            <a:ext cx="8856984" cy="6336704"/>
          </a:xfrm>
        </p:spPr>
        <p:txBody>
          <a:bodyPr>
            <a:normAutofit/>
          </a:bodyPr>
          <a:lstStyle/>
          <a:p>
            <a:r>
              <a:rPr lang="ru-RU" dirty="0"/>
              <a:t>Каллусная ткань, выращиваемая поверхностным способом на </a:t>
            </a:r>
            <a:r>
              <a:rPr lang="ru-RU" dirty="0" err="1"/>
              <a:t>агаре</a:t>
            </a:r>
            <a:r>
              <a:rPr lang="ru-RU" dirty="0"/>
              <a:t>, представляет собой аморфную массу тонкостенных </a:t>
            </a:r>
            <a:r>
              <a:rPr lang="ru-RU" dirty="0" err="1"/>
              <a:t>паренхимных</a:t>
            </a:r>
            <a:r>
              <a:rPr lang="ru-RU" dirty="0"/>
              <a:t> клеток, не имеющих строго определенной анатомической структуры</a:t>
            </a:r>
            <a:r>
              <a:rPr lang="ru-RU" sz="2000" i="1" dirty="0"/>
              <a:t>. </a:t>
            </a:r>
          </a:p>
          <a:p>
            <a:r>
              <a:rPr lang="ru-RU" sz="2900" i="1" dirty="0" smtClean="0">
                <a:solidFill>
                  <a:srgbClr val="C00000"/>
                </a:solidFill>
              </a:rPr>
              <a:t>Однако было бы ошибочно думать, что </a:t>
            </a:r>
            <a:r>
              <a:rPr lang="ru-RU" sz="2900" i="1" dirty="0" err="1" smtClean="0">
                <a:solidFill>
                  <a:srgbClr val="C00000"/>
                </a:solidFill>
              </a:rPr>
              <a:t>каллусные</a:t>
            </a:r>
            <a:r>
              <a:rPr lang="ru-RU" sz="2900" i="1" dirty="0" smtClean="0">
                <a:solidFill>
                  <a:srgbClr val="C00000"/>
                </a:solidFill>
              </a:rPr>
              <a:t> ткани однообразны. Исследователи делят их на типы по таким морфологическим признакам, как цвет, консистенция, характер поверхности, а также по интенсивности роста и способности к </a:t>
            </a:r>
            <a:r>
              <a:rPr lang="ru-RU" sz="2900" i="1" dirty="0" err="1" smtClean="0">
                <a:solidFill>
                  <a:srgbClr val="C00000"/>
                </a:solidFill>
              </a:rPr>
              <a:t>зеленению</a:t>
            </a:r>
            <a:r>
              <a:rPr lang="ru-RU" sz="2900" i="1" dirty="0" smtClean="0">
                <a:solidFill>
                  <a:srgbClr val="C00000"/>
                </a:solidFill>
              </a:rPr>
              <a:t>.</a:t>
            </a:r>
            <a:endParaRPr lang="ru-RU" sz="2900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5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784" y="91431"/>
            <a:ext cx="1944216" cy="12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70" y="1445022"/>
            <a:ext cx="1805126" cy="1857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702027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400" dirty="0"/>
              <a:t>Цвет </a:t>
            </a:r>
            <a:r>
              <a:rPr lang="ru-RU" sz="3400" dirty="0" err="1"/>
              <a:t>каллусной</a:t>
            </a:r>
            <a:r>
              <a:rPr lang="ru-RU" sz="3400" dirty="0"/>
              <a:t> ткани может быть беловатым, желтоватым, бурым, коричневым, полностью или частично пигментированным хлорофиллом или антоцианами. Темно-коричневая окраска часто возникает при старении </a:t>
            </a:r>
            <a:r>
              <a:rPr lang="ru-RU" sz="3400" dirty="0" err="1"/>
              <a:t>каллусных</a:t>
            </a:r>
            <a:r>
              <a:rPr lang="ru-RU" sz="3400" dirty="0"/>
              <a:t> клеток и связана с накоплением в них фенолов. </a:t>
            </a:r>
            <a:r>
              <a:rPr lang="ru-RU" sz="3400" i="1" dirty="0"/>
              <a:t>Последние </a:t>
            </a:r>
            <a:r>
              <a:rPr lang="ru-RU" sz="3400" i="1" dirty="0" err="1"/>
              <a:t>окисляюся</a:t>
            </a:r>
            <a:r>
              <a:rPr lang="ru-RU" sz="3400" i="1" dirty="0"/>
              <a:t> в хиноны.</a:t>
            </a:r>
            <a:r>
              <a:rPr lang="ru-RU" sz="3400" dirty="0"/>
              <a:t> Для избавления от них в питательные среды вносят антиоксиданты.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20" y="3429000"/>
            <a:ext cx="178059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1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 flipH="1">
            <a:off x="1835696" y="1173204"/>
            <a:ext cx="936104" cy="17517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8640"/>
            <a:ext cx="4821995" cy="321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>
            <a:off x="4211960" y="1700808"/>
            <a:ext cx="1944216" cy="180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4525963"/>
          </a:xfrm>
        </p:spPr>
        <p:txBody>
          <a:bodyPr/>
          <a:lstStyle/>
          <a:p>
            <a:r>
              <a:rPr lang="ru-RU" dirty="0"/>
              <a:t>В зависимости от источника получения различают </a:t>
            </a:r>
            <a:r>
              <a:rPr lang="ru-RU" u="sng" dirty="0"/>
              <a:t>гомогенные</a:t>
            </a:r>
            <a:r>
              <a:rPr lang="ru-RU" dirty="0"/>
              <a:t> (содержат один тип клеток) и </a:t>
            </a:r>
            <a:r>
              <a:rPr lang="ru-RU" u="sng" dirty="0"/>
              <a:t>гетерогенные</a:t>
            </a:r>
            <a:r>
              <a:rPr lang="ru-RU" dirty="0"/>
              <a:t> (содержат несколько типов клеток) каллусы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3672408" cy="37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3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760640" cy="64087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В зависимости от консистенции </a:t>
            </a:r>
            <a:r>
              <a:rPr lang="ru-RU" dirty="0" err="1"/>
              <a:t>каллусные</a:t>
            </a:r>
            <a:r>
              <a:rPr lang="ru-RU" dirty="0"/>
              <a:t> ткани бывают рыхлыми, среднеплотными и плотными. Рыхлые каллусы состоят из сильно </a:t>
            </a:r>
            <a:r>
              <a:rPr lang="ru-RU" dirty="0" err="1"/>
              <a:t>оводненных</a:t>
            </a:r>
            <a:r>
              <a:rPr lang="ru-RU" dirty="0"/>
              <a:t> клеток и легко распадаются на мелкие агрегаты.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Среднеплотные </a:t>
            </a:r>
            <a:r>
              <a:rPr lang="ru-RU" dirty="0"/>
              <a:t>каллусы имеют хорошо выраженные очаги </a:t>
            </a:r>
            <a:r>
              <a:rPr lang="ru-RU" dirty="0" err="1"/>
              <a:t>меристематической</a:t>
            </a:r>
            <a:r>
              <a:rPr lang="ru-RU" dirty="0"/>
              <a:t> активности, их клетки могут быть отделены друг от друга сильным взбалтыванием.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Для плотных каллусов характерны очень мелкие клетки, а также наличие выраженных зон с камбиальными и </a:t>
            </a:r>
            <a:r>
              <a:rPr lang="ru-RU" dirty="0" err="1"/>
              <a:t>трахеиподобными</a:t>
            </a:r>
            <a:r>
              <a:rPr lang="ru-RU" dirty="0"/>
              <a:t> элементами.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95" y="260648"/>
            <a:ext cx="277630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96" y="2276872"/>
            <a:ext cx="2798018" cy="214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076056" y="1484784"/>
            <a:ext cx="117693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076058" y="3140968"/>
            <a:ext cx="1176939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18</a:t>
            </a:fld>
            <a:endParaRPr lang="ru-RU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814" y="4581128"/>
            <a:ext cx="2797200" cy="2063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>
            <a:off x="5004048" y="5427222"/>
            <a:ext cx="1224136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3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460851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 случае получения первичного каллуса при оптимально подобранной среде часть </a:t>
            </a:r>
            <a:r>
              <a:rPr lang="ru-RU" dirty="0" err="1"/>
              <a:t>эксплантов</a:t>
            </a:r>
            <a:r>
              <a:rPr lang="ru-RU" dirty="0"/>
              <a:t> обычно за 3</a:t>
            </a:r>
            <a:r>
              <a:rPr lang="ru-RU" i="1" dirty="0"/>
              <a:t>–</a:t>
            </a:r>
            <a:r>
              <a:rPr lang="ru-RU" dirty="0"/>
              <a:t>8 недель образует каллусы в количестве достаточном для пересадки. Для того, чтобы не произошло старения, утраты способности к делению и отмирания </a:t>
            </a:r>
            <a:r>
              <a:rPr lang="ru-RU" dirty="0" err="1"/>
              <a:t>каллусных</a:t>
            </a:r>
            <a:r>
              <a:rPr lang="ru-RU" dirty="0"/>
              <a:t> клеток, полученный каллус переносят на свежую питательную среду. Эту операцию называют </a:t>
            </a:r>
            <a:r>
              <a:rPr lang="ru-RU" b="1" i="1" dirty="0" err="1"/>
              <a:t>пассированием</a:t>
            </a:r>
            <a:r>
              <a:rPr lang="ru-RU" dirty="0"/>
              <a:t>. </a:t>
            </a:r>
          </a:p>
        </p:txBody>
      </p:sp>
      <p:pic>
        <p:nvPicPr>
          <p:cNvPr id="614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588" y="4941168"/>
            <a:ext cx="230322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ямин\Мазницына\Диссертация\Маклея\маклея каллус-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6216" y="4818427"/>
            <a:ext cx="2160240" cy="192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7904" y="5445224"/>
            <a:ext cx="1944216" cy="288032"/>
          </a:xfrm>
          <a:prstGeom prst="rightArrow">
            <a:avLst>
              <a:gd name="adj1" fmla="val 50000"/>
              <a:gd name="adj2" fmla="val 169049"/>
            </a:avLst>
          </a:prstGeom>
          <a:gradFill>
            <a:gsLst>
              <a:gs pos="12000">
                <a:srgbClr val="FFF200"/>
              </a:gs>
              <a:gs pos="3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5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344" y="1340768"/>
            <a:ext cx="8820472" cy="1117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</a:rPr>
              <a:t>Каллусную</a:t>
            </a:r>
            <a:r>
              <a:rPr lang="ru-RU" dirty="0">
                <a:solidFill>
                  <a:srgbClr val="C00000"/>
                </a:solidFill>
              </a:rPr>
              <a:t> ткань </a:t>
            </a:r>
            <a:r>
              <a:rPr lang="ru-RU" i="1" dirty="0" err="1">
                <a:solidFill>
                  <a:srgbClr val="C00000"/>
                </a:solidFill>
              </a:rPr>
              <a:t>in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vitro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можно получить практически из любой живой ткани </a:t>
            </a:r>
            <a:r>
              <a:rPr lang="ru-RU" dirty="0" smtClean="0">
                <a:solidFill>
                  <a:srgbClr val="C00000"/>
                </a:solidFill>
              </a:rPr>
              <a:t>растения.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523824" cy="38164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3169" y="3416801"/>
            <a:ext cx="43204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Выбор </a:t>
            </a:r>
            <a:r>
              <a:rPr lang="ru-RU" sz="2800" dirty="0" err="1"/>
              <a:t>экспланта</a:t>
            </a:r>
            <a:r>
              <a:rPr lang="ru-RU" sz="2800" dirty="0"/>
              <a:t> </a:t>
            </a:r>
            <a:r>
              <a:rPr lang="ru-RU" sz="2800" dirty="0" smtClean="0"/>
              <a:t>определяется </a:t>
            </a:r>
            <a:r>
              <a:rPr lang="ru-RU" sz="2800" dirty="0"/>
              <a:t>целями исследования. Необходимо убедиться, что выбранный </a:t>
            </a:r>
            <a:r>
              <a:rPr lang="ru-RU" sz="2800" dirty="0" err="1"/>
              <a:t>эксплант</a:t>
            </a:r>
            <a:r>
              <a:rPr lang="ru-RU" sz="2800" dirty="0"/>
              <a:t> находится в подходящем биологическом состоянии.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ru-RU" b="1" dirty="0" err="1" smtClean="0">
                <a:solidFill>
                  <a:schemeClr val="bg1">
                    <a:lumMod val="75000"/>
                  </a:schemeClr>
                </a:solidFill>
              </a:rPr>
              <a:t>Эксплант</a:t>
            </a:r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, его виды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6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9"/>
            <a:ext cx="8712968" cy="3312368"/>
          </a:xfrm>
        </p:spPr>
        <p:txBody>
          <a:bodyPr>
            <a:normAutofit/>
          </a:bodyPr>
          <a:lstStyle/>
          <a:p>
            <a:r>
              <a:rPr lang="ru-RU" dirty="0" smtClean="0"/>
              <a:t>Первичный </a:t>
            </a:r>
            <a:r>
              <a:rPr lang="ru-RU" dirty="0"/>
              <a:t>каллус разделяют на части, которые в дальнейшем культивируются отдельно. </a:t>
            </a:r>
            <a:r>
              <a:rPr lang="ru-RU" sz="2800" i="1" dirty="0"/>
              <a:t>Следует обратить внимание на размеры кусочков каллуса, переносимых на свежую питательную среду: если они слишком малы, то дальнейший рост каллуса может быть угнетен. </a:t>
            </a:r>
          </a:p>
        </p:txBody>
      </p:sp>
      <p:pic>
        <p:nvPicPr>
          <p:cNvPr id="614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3609307"/>
            <a:ext cx="3744416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Лямин\Мазницына\Диссертация\Маклея\маклея каллус-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45174" y="3609307"/>
            <a:ext cx="3419314" cy="30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/>
          <p:cNvSpPr/>
          <p:nvPr/>
        </p:nvSpPr>
        <p:spPr>
          <a:xfrm>
            <a:off x="3707904" y="5157192"/>
            <a:ext cx="1944216" cy="432048"/>
          </a:xfrm>
          <a:prstGeom prst="rightArrow">
            <a:avLst>
              <a:gd name="adj1" fmla="val 50000"/>
              <a:gd name="adj2" fmla="val 169049"/>
            </a:avLst>
          </a:prstGeom>
          <a:gradFill>
            <a:gsLst>
              <a:gs pos="12000">
                <a:srgbClr val="FFF200"/>
              </a:gs>
              <a:gs pos="30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5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08712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Каллусные</a:t>
            </a:r>
            <a:r>
              <a:rPr lang="ru-RU" dirty="0"/>
              <a:t> ткани в условиях </a:t>
            </a:r>
            <a:r>
              <a:rPr lang="ru-RU" i="1" dirty="0" err="1"/>
              <a:t>in</a:t>
            </a:r>
            <a:r>
              <a:rPr lang="ru-RU" i="1" dirty="0"/>
              <a:t> </a:t>
            </a:r>
            <a:r>
              <a:rPr lang="ru-RU" i="1" dirty="0" err="1"/>
              <a:t>vitro</a:t>
            </a:r>
            <a:r>
              <a:rPr lang="ru-RU" i="1" dirty="0"/>
              <a:t> </a:t>
            </a:r>
            <a:r>
              <a:rPr lang="ru-RU" dirty="0"/>
              <a:t>можно выращивать неопределенно долго, </a:t>
            </a:r>
            <a:r>
              <a:rPr lang="ru-RU" i="1" dirty="0"/>
              <a:t>периодически пересаживая их на свежую питательную среду. Удачно полученные линии </a:t>
            </a:r>
            <a:r>
              <a:rPr lang="ru-RU" i="1" dirty="0" err="1"/>
              <a:t>каллусных</a:t>
            </a:r>
            <a:r>
              <a:rPr lang="ru-RU" i="1" dirty="0"/>
              <a:t> культур требуют регулярной пересадки примерно через каждые 4 недели. </a:t>
            </a:r>
            <a:endParaRPr lang="ru-RU" i="1" dirty="0" smtClean="0"/>
          </a:p>
          <a:p>
            <a:r>
              <a:rPr lang="ru-RU" i="1" dirty="0" smtClean="0">
                <a:solidFill>
                  <a:srgbClr val="C00000"/>
                </a:solidFill>
              </a:rPr>
              <a:t>В </a:t>
            </a:r>
            <a:r>
              <a:rPr lang="ru-RU" i="1" dirty="0">
                <a:solidFill>
                  <a:srgbClr val="C00000"/>
                </a:solidFill>
              </a:rPr>
              <a:t>зависимости от условий культивирования и происхождения исходного </a:t>
            </a:r>
            <a:r>
              <a:rPr lang="ru-RU" i="1" dirty="0" err="1">
                <a:solidFill>
                  <a:srgbClr val="C00000"/>
                </a:solidFill>
              </a:rPr>
              <a:t>экспланта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в </a:t>
            </a:r>
            <a:r>
              <a:rPr lang="ru-RU" dirty="0" err="1">
                <a:solidFill>
                  <a:srgbClr val="C00000"/>
                </a:solidFill>
              </a:rPr>
              <a:t>каллусных</a:t>
            </a:r>
            <a:r>
              <a:rPr lang="ru-RU" dirty="0">
                <a:solidFill>
                  <a:srgbClr val="C00000"/>
                </a:solidFill>
              </a:rPr>
              <a:t> культурах могут происходить различные преобразования. Одно из них заключается в образовании «привыкшей» ткани. </a:t>
            </a:r>
            <a:r>
              <a:rPr lang="ru-RU" i="1" dirty="0">
                <a:solidFill>
                  <a:srgbClr val="C00000"/>
                </a:solidFill>
              </a:rPr>
              <a:t>Под действием факторов среды в процессе культивирования могут возникать мутантные клетки – продуценты больших количеств фитогормонов.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Физические факторы </a:t>
            </a:r>
            <a:r>
              <a:rPr lang="ru-RU" b="1" dirty="0" smtClean="0"/>
              <a:t>культивирования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Для успешного культивирования изолированных клеток и тканей растений необходимо соблюдать определенные физические условия выращивания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331640" y="3068960"/>
            <a:ext cx="7653536" cy="30243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	</a:t>
            </a:r>
            <a:r>
              <a:rPr lang="ru-RU" dirty="0" smtClean="0"/>
              <a:t>Температурный фактор оказывает значительное влияние на рост в условиях 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vitro</a:t>
            </a:r>
            <a:r>
              <a:rPr lang="ru-RU" dirty="0" smtClean="0"/>
              <a:t>, активность ферментов, часть из которых является необходимой для метаболизма источников питания и др. </a:t>
            </a:r>
            <a:r>
              <a:rPr lang="en-US" dirty="0" smtClean="0"/>
              <a:t>	</a:t>
            </a:r>
            <a:r>
              <a:rPr lang="ru-RU" dirty="0" smtClean="0"/>
              <a:t>Температура в камерах фитотрона в большинстве лабораторий поддерживается на уровне 26, 1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, для культуры тканей тропических растений она может достигать 29–30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. В случае индукции морфогенеза температуру понижают до 18–20 </a:t>
            </a:r>
            <a:r>
              <a:rPr lang="ru-RU" baseline="30000" dirty="0" err="1" smtClean="0"/>
              <a:t>о</a:t>
            </a:r>
            <a:r>
              <a:rPr lang="ru-RU" dirty="0" err="1" smtClean="0"/>
              <a:t>С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933056"/>
            <a:ext cx="1051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</a:t>
            </a:r>
            <a:r>
              <a:rPr lang="en-US" sz="5400" b="1" spc="50" baseline="3000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</a:t>
            </a:r>
            <a:r>
              <a:rPr lang="en-US" sz="54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</a:t>
            </a:r>
            <a:endParaRPr lang="ru-RU" sz="54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0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4176" y="260648"/>
            <a:ext cx="7308304" cy="65973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Большинство </a:t>
            </a:r>
            <a:r>
              <a:rPr lang="ru-RU" dirty="0" err="1"/>
              <a:t>каллусных</a:t>
            </a:r>
            <a:r>
              <a:rPr lang="ru-RU" dirty="0"/>
              <a:t> тканей не нуждается в свете, так как они не имеют хлоропластов и питаются </a:t>
            </a:r>
            <a:r>
              <a:rPr lang="ru-RU" dirty="0" err="1"/>
              <a:t>гетеротрофно</a:t>
            </a:r>
            <a:r>
              <a:rPr lang="ru-RU" dirty="0"/>
              <a:t>. Исключение составляют некоторые зеленые </a:t>
            </a:r>
            <a:r>
              <a:rPr lang="ru-RU" dirty="0" smtClean="0"/>
              <a:t>каллусы. </a:t>
            </a:r>
            <a:r>
              <a:rPr lang="ru-RU" dirty="0"/>
              <a:t>Большинство же </a:t>
            </a:r>
            <a:r>
              <a:rPr lang="ru-RU" dirty="0" err="1"/>
              <a:t>каллусных</a:t>
            </a:r>
            <a:r>
              <a:rPr lang="ru-RU" dirty="0"/>
              <a:t> тканей получают в темноте, или при рассеянном свете.</a:t>
            </a:r>
          </a:p>
          <a:p>
            <a:pPr marL="0" indent="0" algn="just">
              <a:buNone/>
            </a:pPr>
            <a:r>
              <a:rPr lang="en-US" dirty="0" smtClean="0"/>
              <a:t>	</a:t>
            </a:r>
            <a:r>
              <a:rPr lang="ru-RU" dirty="0" smtClean="0"/>
              <a:t>Детерминированные </a:t>
            </a:r>
            <a:r>
              <a:rPr lang="ru-RU" dirty="0"/>
              <a:t>к морфогенезу ткани переносят на свет и далее культивируют их при освещенности 1000–4000 </a:t>
            </a:r>
            <a:r>
              <a:rPr lang="ru-RU" dirty="0" err="1"/>
              <a:t>лк</a:t>
            </a:r>
            <a:r>
              <a:rPr lang="ru-RU" dirty="0"/>
              <a:t>. Культивирование изолированных меристем и их </a:t>
            </a:r>
            <a:r>
              <a:rPr lang="ru-RU" dirty="0" err="1"/>
              <a:t>микроразмножение</a:t>
            </a:r>
            <a:r>
              <a:rPr lang="ru-RU" dirty="0"/>
              <a:t> также происходит на свету. </a:t>
            </a:r>
            <a:endParaRPr lang="en-US" dirty="0" smtClean="0"/>
          </a:p>
          <a:p>
            <a:pPr marL="0" indent="895350" algn="just">
              <a:buNone/>
            </a:pPr>
            <a:r>
              <a:rPr lang="ru-RU" dirty="0" smtClean="0"/>
              <a:t>Кроме </a:t>
            </a:r>
            <a:r>
              <a:rPr lang="ru-RU" dirty="0"/>
              <a:t>интенсивности освещенности на культуру ткани и ее физиологические особенности влияет качество света. Свет разной длины волны регулирует процессы первичного и вторичного метаболизма. </a:t>
            </a:r>
            <a:r>
              <a:rPr lang="ru-RU" dirty="0" smtClean="0"/>
              <a:t>Необходимо </a:t>
            </a:r>
            <a:r>
              <a:rPr lang="ru-RU" dirty="0"/>
              <a:t>учитывать </a:t>
            </a:r>
            <a:r>
              <a:rPr lang="ru-RU" dirty="0" err="1"/>
              <a:t>фотопериод</a:t>
            </a:r>
            <a:r>
              <a:rPr lang="ru-RU" dirty="0"/>
              <a:t>, который требуется для данного культивируемого объекта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лнце 3"/>
          <p:cNvSpPr/>
          <p:nvPr/>
        </p:nvSpPr>
        <p:spPr>
          <a:xfrm>
            <a:off x="0" y="1988840"/>
            <a:ext cx="1584176" cy="1440160"/>
          </a:xfrm>
          <a:prstGeom prst="sun">
            <a:avLst/>
          </a:prstGeom>
          <a:gradFill flip="none" rotWithShape="1">
            <a:gsLst>
              <a:gs pos="0">
                <a:srgbClr val="FFF200"/>
              </a:gs>
              <a:gs pos="33000">
                <a:srgbClr val="FF7A00"/>
              </a:gs>
              <a:gs pos="99000">
                <a:srgbClr val="FF030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51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5389" y="332656"/>
            <a:ext cx="6516216" cy="5949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C00000"/>
                </a:solidFill>
              </a:rPr>
              <a:t>Влажность в </a:t>
            </a:r>
            <a:r>
              <a:rPr lang="ru-RU" sz="3400" dirty="0" err="1">
                <a:solidFill>
                  <a:srgbClr val="C00000"/>
                </a:solidFill>
              </a:rPr>
              <a:t>культуральной</a:t>
            </a:r>
            <a:r>
              <a:rPr lang="ru-RU" sz="3400" dirty="0">
                <a:solidFill>
                  <a:srgbClr val="C00000"/>
                </a:solidFill>
              </a:rPr>
              <a:t> комнате должна составлять 60–70 %. Более сухой воздух способствует усыханию питательной среды в пробирках и колбах, если они закрыты ватными пробками, изменению ее концентрации и нарушению условий культивирования.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71178" y="1340769"/>
            <a:ext cx="2312590" cy="2376261"/>
            <a:chOff x="171178" y="332657"/>
            <a:chExt cx="1656182" cy="1900129"/>
          </a:xfrm>
        </p:grpSpPr>
        <p:sp>
          <p:nvSpPr>
            <p:cNvPr id="4" name="Облако 3"/>
            <p:cNvSpPr/>
            <p:nvPr/>
          </p:nvSpPr>
          <p:spPr>
            <a:xfrm rot="899832">
              <a:off x="171178" y="332657"/>
              <a:ext cx="1656182" cy="1440162"/>
            </a:xfrm>
            <a:prstGeom prst="cloud">
              <a:avLst/>
            </a:prstGeom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Капля 1"/>
            <p:cNvSpPr/>
            <p:nvPr/>
          </p:nvSpPr>
          <p:spPr>
            <a:xfrm rot="19028556">
              <a:off x="814540" y="2004858"/>
              <a:ext cx="219091" cy="227928"/>
            </a:xfrm>
            <a:prstGeom prst="teardrop">
              <a:avLst>
                <a:gd name="adj" fmla="val 139632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Капля 5"/>
            <p:cNvSpPr/>
            <p:nvPr/>
          </p:nvSpPr>
          <p:spPr>
            <a:xfrm rot="19028556">
              <a:off x="1278632" y="1841156"/>
              <a:ext cx="219091" cy="227928"/>
            </a:xfrm>
            <a:prstGeom prst="teardrop">
              <a:avLst>
                <a:gd name="adj" fmla="val 139632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Капля 6"/>
            <p:cNvSpPr/>
            <p:nvPr/>
          </p:nvSpPr>
          <p:spPr>
            <a:xfrm rot="19028556">
              <a:off x="299793" y="1841153"/>
              <a:ext cx="219091" cy="227928"/>
            </a:xfrm>
            <a:prstGeom prst="teardrop">
              <a:avLst>
                <a:gd name="adj" fmla="val 139632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60" y="24011"/>
            <a:ext cx="91535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</a:t>
            </a:r>
            <a:r>
              <a:rPr lang="ru-RU" sz="2800" i="1" dirty="0" smtClean="0"/>
              <a:t>Наилучший </a:t>
            </a:r>
            <a:r>
              <a:rPr lang="ru-RU" sz="2800" i="1" dirty="0"/>
              <a:t>световой и температурный режимы, а также режим оптимальной влажности можно создать с помощью климатических камер.</a:t>
            </a:r>
          </a:p>
          <a:p>
            <a:r>
              <a:rPr lang="ru-RU" sz="3200" dirty="0" smtClean="0"/>
              <a:t>	</a:t>
            </a:r>
            <a:endParaRPr lang="ru-RU" sz="2800" i="1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25</a:t>
            </a:fld>
            <a:endParaRPr lang="ru-RU"/>
          </a:p>
        </p:txBody>
      </p:sp>
      <p:pic>
        <p:nvPicPr>
          <p:cNvPr id="1026" name="Picture 2" descr="https://val-center.com/system/0000/4161/WI-Police-z-luc_m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28646" cy="458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wt.ru/upload/iblock/8d8/8d8cb7ec7447c9387e20e751274f8a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42" y="1870769"/>
            <a:ext cx="45529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2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26088"/>
            <a:ext cx="5328592" cy="2027248"/>
          </a:xfrm>
        </p:spPr>
        <p:txBody>
          <a:bodyPr>
            <a:normAutofit/>
          </a:bodyPr>
          <a:lstStyle/>
          <a:p>
            <a:r>
              <a:rPr lang="ru-RU" dirty="0" smtClean="0"/>
              <a:t>Вид световой комнаты</a:t>
            </a:r>
            <a:endParaRPr lang="ru-RU" dirty="0"/>
          </a:p>
        </p:txBody>
      </p:sp>
      <p:pic>
        <p:nvPicPr>
          <p:cNvPr id="7170" name="Picture 2" descr="D:\Лямин\Мазницына\биотехнология\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26861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88124"/>
            <a:ext cx="3317354" cy="486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615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784976" cy="6480720"/>
          </a:xfrm>
        </p:spPr>
        <p:txBody>
          <a:bodyPr>
            <a:normAutofit lnSpcReduction="10000"/>
          </a:bodyPr>
          <a:lstStyle/>
          <a:p>
            <a:pPr marL="0" indent="447675">
              <a:buNone/>
            </a:pPr>
            <a:r>
              <a:rPr lang="ru-RU" sz="3600" dirty="0"/>
              <a:t>Молодые ткани более пригодны для получения </a:t>
            </a:r>
            <a:r>
              <a:rPr lang="ru-RU" sz="3600" dirty="0" err="1"/>
              <a:t>каллусной</a:t>
            </a:r>
            <a:r>
              <a:rPr lang="ru-RU" sz="3600" dirty="0"/>
              <a:t> культуры, чем зрелые. </a:t>
            </a:r>
            <a:endParaRPr lang="ru-RU" sz="3600" dirty="0" smtClean="0"/>
          </a:p>
          <a:p>
            <a:pPr marL="0" indent="447675">
              <a:buNone/>
            </a:pPr>
            <a:r>
              <a:rPr lang="ru-RU" sz="3600" u="sng" dirty="0" smtClean="0">
                <a:solidFill>
                  <a:srgbClr val="C00000"/>
                </a:solidFill>
              </a:rPr>
              <a:t>Лучшими </a:t>
            </a:r>
            <a:r>
              <a:rPr lang="ru-RU" sz="3600" u="sng" dirty="0" err="1">
                <a:solidFill>
                  <a:srgbClr val="C00000"/>
                </a:solidFill>
              </a:rPr>
              <a:t>эксплантами</a:t>
            </a:r>
            <a:r>
              <a:rPr lang="ru-RU" sz="3600" u="sng" dirty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также являются ткани, ответственные за пролиферацию </a:t>
            </a:r>
            <a:r>
              <a:rPr lang="ru-RU" sz="2600" i="1" dirty="0"/>
              <a:t>(разрастание ткани </a:t>
            </a:r>
            <a:r>
              <a:rPr lang="ru-RU" sz="2600" i="1" dirty="0" smtClean="0"/>
              <a:t>путём </a:t>
            </a:r>
            <a:r>
              <a:rPr lang="ru-RU" sz="2600" i="1" dirty="0"/>
              <a:t>размножения клеток </a:t>
            </a:r>
            <a:r>
              <a:rPr lang="ru-RU" sz="2600" i="1" dirty="0" smtClean="0"/>
              <a:t>делением)</a:t>
            </a:r>
            <a:r>
              <a:rPr lang="ru-RU" sz="3600" dirty="0" smtClean="0">
                <a:solidFill>
                  <a:srgbClr val="C00000"/>
                </a:solidFill>
              </a:rPr>
              <a:t>. </a:t>
            </a:r>
            <a:r>
              <a:rPr lang="ru-RU" sz="3600" dirty="0">
                <a:solidFill>
                  <a:srgbClr val="C00000"/>
                </a:solidFill>
              </a:rPr>
              <a:t>Для индукции </a:t>
            </a:r>
            <a:r>
              <a:rPr lang="ru-RU" sz="3600" dirty="0" err="1">
                <a:solidFill>
                  <a:srgbClr val="C00000"/>
                </a:solidFill>
              </a:rPr>
              <a:t>каллусогенеза</a:t>
            </a:r>
            <a:r>
              <a:rPr lang="ru-RU" sz="3600" dirty="0">
                <a:solidFill>
                  <a:srgbClr val="C00000"/>
                </a:solidFill>
              </a:rPr>
              <a:t> нежелательно использовать одревесневшие ткани, старые ткани с низким уровнем метаболизма, плохо пролиферирующие ткани (мякоть плодов и др.), ткани, покрытые восками, </a:t>
            </a:r>
            <a:r>
              <a:rPr lang="ru-RU" sz="3600" dirty="0" smtClean="0">
                <a:solidFill>
                  <a:srgbClr val="C00000"/>
                </a:solidFill>
              </a:rPr>
              <a:t>и </a:t>
            </a:r>
            <a:r>
              <a:rPr lang="ru-RU" sz="3600" dirty="0">
                <a:solidFill>
                  <a:srgbClr val="C00000"/>
                </a:solidFill>
              </a:rPr>
              <a:t>т.п.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0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480720"/>
          </a:xfrm>
        </p:spPr>
        <p:txBody>
          <a:bodyPr>
            <a:normAutofit/>
          </a:bodyPr>
          <a:lstStyle/>
          <a:p>
            <a:pPr marL="0" indent="447675">
              <a:buNone/>
            </a:pPr>
            <a:r>
              <a:rPr lang="ru-RU" sz="3500" dirty="0" smtClean="0"/>
              <a:t>Проращивание </a:t>
            </a:r>
            <a:r>
              <a:rPr lang="ru-RU" sz="3500" dirty="0"/>
              <a:t>простерилизованных семян в асептических условиях часто дает наиболее пригодный материал для получения каллусов.</a:t>
            </a:r>
          </a:p>
          <a:p>
            <a:pPr marL="0" indent="447675">
              <a:buNone/>
            </a:pPr>
            <a:r>
              <a:rPr lang="ru-RU" sz="3500" dirty="0">
                <a:solidFill>
                  <a:srgbClr val="C00000"/>
                </a:solidFill>
              </a:rPr>
              <a:t>Процесс получения первичного каллуса и дальнейшего его культивирования требуют стерильности. Обычно используют известные методики стерилизации либо разрабатывают их экспериментально для каждого конкретного объекта</a:t>
            </a:r>
            <a:r>
              <a:rPr lang="ru-RU" sz="3500" dirty="0" smtClean="0">
                <a:solidFill>
                  <a:srgbClr val="C00000"/>
                </a:solidFill>
              </a:rPr>
              <a:t>.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8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28992" cy="85010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</a:schemeClr>
                </a:solidFill>
              </a:rPr>
              <a:t>2</a:t>
            </a:r>
            <a:r>
              <a:rPr lang="ru-RU" sz="3200" b="1" dirty="0" smtClean="0">
                <a:solidFill>
                  <a:schemeClr val="tx1">
                    <a:lumMod val="75000"/>
                  </a:schemeClr>
                </a:solidFill>
              </a:rPr>
              <a:t>. </a:t>
            </a:r>
            <a:r>
              <a:rPr lang="ru-RU" sz="3200" b="1" dirty="0" err="1">
                <a:solidFill>
                  <a:schemeClr val="bg1">
                    <a:lumMod val="75000"/>
                  </a:schemeClr>
                </a:solidFill>
              </a:rPr>
              <a:t>Каллусная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 культура, ее виды (морфогенез), пассаж </a:t>
            </a:r>
            <a:r>
              <a:rPr lang="ru-RU" sz="3200" b="1" dirty="0" err="1">
                <a:solidFill>
                  <a:schemeClr val="bg1">
                    <a:lumMod val="75000"/>
                  </a:schemeClr>
                </a:solidFill>
              </a:rPr>
              <a:t>каллусной</a:t>
            </a:r>
            <a:r>
              <a:rPr lang="ru-RU" sz="32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bg1">
                    <a:lumMod val="75000"/>
                  </a:schemeClr>
                </a:solidFill>
              </a:rPr>
              <a:t>культуры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56" y="1064157"/>
            <a:ext cx="3888432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>
                <a:solidFill>
                  <a:srgbClr val="C00000"/>
                </a:solidFill>
              </a:rPr>
              <a:t>Каллусные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ткани являются одним из основных объектов при длительном культивировании </a:t>
            </a:r>
            <a:r>
              <a:rPr lang="ru-RU" i="1" dirty="0" err="1">
                <a:solidFill>
                  <a:srgbClr val="C00000"/>
                </a:solidFill>
              </a:rPr>
              <a:t>in</a:t>
            </a:r>
            <a:r>
              <a:rPr lang="ru-RU" i="1" dirty="0">
                <a:solidFill>
                  <a:srgbClr val="C00000"/>
                </a:solidFill>
              </a:rPr>
              <a:t> </a:t>
            </a:r>
            <a:r>
              <a:rPr lang="ru-RU" i="1" dirty="0" err="1">
                <a:solidFill>
                  <a:srgbClr val="C00000"/>
                </a:solidFill>
              </a:rPr>
              <a:t>vitro</a:t>
            </a:r>
            <a:r>
              <a:rPr lang="ru-RU" dirty="0">
                <a:solidFill>
                  <a:srgbClr val="C00000"/>
                </a:solidFill>
              </a:rPr>
              <a:t>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i="1" dirty="0" smtClean="0"/>
              <a:t>Каллус </a:t>
            </a:r>
            <a:r>
              <a:rPr lang="ru-RU" i="1" dirty="0"/>
              <a:t>способствует заживлению ран и первоначально состоит из недифференцированных клеток, начало которым на раневой поверхности дают клетки тканей, способные к </a:t>
            </a:r>
            <a:r>
              <a:rPr lang="ru-RU" i="1" dirty="0" err="1"/>
              <a:t>дедифференциации</a:t>
            </a:r>
            <a:r>
              <a:rPr lang="ru-RU" i="1" dirty="0"/>
              <a:t> (камбий, флоэма, молодые клетки ксилемы). Эта ткань защищает место </a:t>
            </a:r>
            <a:r>
              <a:rPr lang="ru-RU" i="1" dirty="0" smtClean="0"/>
              <a:t>ранения</a:t>
            </a:r>
            <a:r>
              <a:rPr lang="ru-RU" i="1" dirty="0"/>
              <a:t>, накапливает питательные вещества для регенерации анатомических структур или утраченного органа. </a:t>
            </a:r>
          </a:p>
        </p:txBody>
      </p:sp>
      <p:sp>
        <p:nvSpPr>
          <p:cNvPr id="4" name="Овальная выноска 3"/>
          <p:cNvSpPr/>
          <p:nvPr/>
        </p:nvSpPr>
        <p:spPr>
          <a:xfrm>
            <a:off x="3995936" y="1124744"/>
            <a:ext cx="5148064" cy="2664296"/>
          </a:xfrm>
          <a:prstGeom prst="wedgeEllipseCallout">
            <a:avLst>
              <a:gd name="adj1" fmla="val -57373"/>
              <a:gd name="adj2" fmla="val -10682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-30" dirty="0">
                <a:solidFill>
                  <a:schemeClr val="tx2"/>
                </a:solidFill>
              </a:rPr>
              <a:t>Для растения </a:t>
            </a:r>
            <a:r>
              <a:rPr lang="ru-RU" sz="2000" b="1" spc="-30" dirty="0" smtClean="0">
                <a:solidFill>
                  <a:schemeClr val="tx2"/>
                </a:solidFill>
              </a:rPr>
              <a:t> каллус </a:t>
            </a:r>
            <a:r>
              <a:rPr lang="ru-RU" sz="2000" b="1" spc="-30" dirty="0">
                <a:solidFill>
                  <a:schemeClr val="tx2"/>
                </a:solidFill>
              </a:rPr>
              <a:t>представляет собой ткань, возникающую </a:t>
            </a:r>
            <a:r>
              <a:rPr lang="ru-RU" sz="2000" b="1" spc="-30" dirty="0" smtClean="0">
                <a:solidFill>
                  <a:schemeClr val="tx2"/>
                </a:solidFill>
              </a:rPr>
              <a:t>в исключительных </a:t>
            </a:r>
            <a:r>
              <a:rPr lang="ru-RU" sz="2000" b="1" spc="-30" dirty="0">
                <a:solidFill>
                  <a:schemeClr val="tx2"/>
                </a:solidFill>
              </a:rPr>
              <a:t>обстоятельствах (обычно при травмах) и функционирующую непродолжительное время.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00192" y="3822760"/>
            <a:ext cx="2613273" cy="2858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4968552" cy="62646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i="1" dirty="0" err="1" smtClean="0"/>
              <a:t>In</a:t>
            </a:r>
            <a:r>
              <a:rPr lang="ru-RU" i="1" dirty="0" smtClean="0"/>
              <a:t> </a:t>
            </a:r>
            <a:r>
              <a:rPr lang="ru-RU" i="1" dirty="0" err="1" smtClean="0"/>
              <a:t>vitro</a:t>
            </a:r>
            <a:r>
              <a:rPr lang="ru-RU" dirty="0" smtClean="0"/>
              <a:t> каллус  образуется </a:t>
            </a:r>
            <a:r>
              <a:rPr lang="ru-RU" dirty="0"/>
              <a:t>на изолированных кусочках ткани (</a:t>
            </a:r>
            <a:r>
              <a:rPr lang="ru-RU" dirty="0" err="1"/>
              <a:t>эксплантах</a:t>
            </a:r>
            <a:r>
              <a:rPr lang="ru-RU" dirty="0" smtClean="0"/>
              <a:t>).	Образование </a:t>
            </a:r>
            <a:r>
              <a:rPr lang="ru-RU" dirty="0"/>
              <a:t>и рост </a:t>
            </a:r>
            <a:r>
              <a:rPr lang="ru-RU" dirty="0" err="1"/>
              <a:t>каллусной</a:t>
            </a:r>
            <a:r>
              <a:rPr lang="ru-RU" dirty="0"/>
              <a:t> культуры регулируется ауксинами и </a:t>
            </a:r>
            <a:r>
              <a:rPr lang="ru-RU" dirty="0" err="1"/>
              <a:t>цитокининами</a:t>
            </a:r>
            <a:r>
              <a:rPr lang="ru-RU" dirty="0"/>
              <a:t>. Эти гормоны индуцируют образование каллуса у тех растений, которые его не образуют в ответ на ранение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8640"/>
            <a:ext cx="3257550" cy="53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 rot="2877399">
            <a:off x="4847722" y="1224601"/>
            <a:ext cx="2304256" cy="216024"/>
          </a:xfrm>
          <a:prstGeom prst="rightArrow">
            <a:avLst>
              <a:gd name="adj1" fmla="val 50000"/>
              <a:gd name="adj2" fmla="val 199914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04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016" y="476672"/>
            <a:ext cx="5220072" cy="6345882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/>
              <a:t>Достаточно важным фактором для индукции </a:t>
            </a:r>
            <a:r>
              <a:rPr lang="ru-RU" dirty="0" err="1"/>
              <a:t>каллусогенеза</a:t>
            </a:r>
            <a:r>
              <a:rPr lang="ru-RU" dirty="0"/>
              <a:t> является механическое повреждение ткани </a:t>
            </a:r>
            <a:r>
              <a:rPr lang="ru-RU" dirty="0" err="1"/>
              <a:t>экспланта</a:t>
            </a:r>
            <a:r>
              <a:rPr lang="ru-RU" dirty="0"/>
              <a:t>. </a:t>
            </a:r>
            <a:r>
              <a:rPr lang="ru-RU" sz="2800" i="1" dirty="0"/>
              <a:t>Еще со времен Габерландта быстрое деление </a:t>
            </a:r>
            <a:r>
              <a:rPr lang="ru-RU" sz="2800" i="1" dirty="0" err="1"/>
              <a:t>каллусных</a:t>
            </a:r>
            <a:r>
              <a:rPr lang="ru-RU" sz="2800" i="1" dirty="0"/>
              <a:t> клеток связывалось с выделением растением в связи с травмой </a:t>
            </a:r>
            <a:r>
              <a:rPr lang="ru-RU" sz="2800" i="1" dirty="0" err="1" smtClean="0"/>
              <a:t>некрогормонов</a:t>
            </a:r>
            <a:r>
              <a:rPr lang="ru-RU" sz="2800" i="1" dirty="0" smtClean="0"/>
              <a:t>. </a:t>
            </a:r>
            <a:endParaRPr lang="ru-RU" sz="2800" i="1" dirty="0"/>
          </a:p>
        </p:txBody>
      </p:sp>
      <p:pic>
        <p:nvPicPr>
          <p:cNvPr id="4" name="Picture 2" descr="D:\Лямин\Мазницына\Диссертация\Маклея\маклея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2080" y="251123"/>
            <a:ext cx="397434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2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32656"/>
            <a:ext cx="9252520" cy="3096344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dirty="0" smtClean="0">
                <a:solidFill>
                  <a:srgbClr val="C00000"/>
                </a:solidFill>
              </a:rPr>
              <a:t>Известны </a:t>
            </a:r>
            <a:r>
              <a:rPr lang="ru-RU" dirty="0">
                <a:solidFill>
                  <a:srgbClr val="C00000"/>
                </a:solidFill>
              </a:rPr>
              <a:t>примеры </a:t>
            </a:r>
            <a:r>
              <a:rPr lang="ru-RU" dirty="0" err="1">
                <a:solidFill>
                  <a:srgbClr val="C00000"/>
                </a:solidFill>
              </a:rPr>
              <a:t>каллусогенеза</a:t>
            </a:r>
            <a:r>
              <a:rPr lang="ru-RU" dirty="0">
                <a:solidFill>
                  <a:srgbClr val="C00000"/>
                </a:solidFill>
              </a:rPr>
              <a:t>, не связанного с травмой. </a:t>
            </a:r>
            <a:r>
              <a:rPr lang="ru-RU" sz="2800" i="1" dirty="0">
                <a:solidFill>
                  <a:srgbClr val="C00000"/>
                </a:solidFill>
              </a:rPr>
              <a:t>Так, образование каллуса в культуре изолированных пыльников, зародышевых мешков и некоторых других объектов происходит без наружного </a:t>
            </a:r>
            <a:r>
              <a:rPr lang="ru-RU" sz="2800" i="1" dirty="0" err="1">
                <a:solidFill>
                  <a:srgbClr val="C00000"/>
                </a:solidFill>
              </a:rPr>
              <a:t>травмирования</a:t>
            </a:r>
            <a:r>
              <a:rPr lang="ru-RU" sz="2800" i="1" dirty="0">
                <a:solidFill>
                  <a:srgbClr val="C00000"/>
                </a:solidFill>
              </a:rPr>
              <a:t>.</a:t>
            </a:r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74715"/>
            <a:ext cx="7344816" cy="394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6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8640"/>
            <a:ext cx="6635080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Многие </a:t>
            </a:r>
            <a:r>
              <a:rPr lang="ru-RU" dirty="0"/>
              <a:t>ткани обладают физиологической полярностью, поэтому важна определенная ориентация </a:t>
            </a:r>
            <a:r>
              <a:rPr lang="ru-RU" dirty="0" err="1"/>
              <a:t>эксплантов</a:t>
            </a:r>
            <a:r>
              <a:rPr lang="ru-RU" dirty="0"/>
              <a:t> в пространстве при переносе их на питательную среду.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-  </a:t>
            </a:r>
            <a:r>
              <a:rPr lang="ru-RU" dirty="0" smtClean="0">
                <a:solidFill>
                  <a:srgbClr val="C00000"/>
                </a:solidFill>
              </a:rPr>
              <a:t>Кончики </a:t>
            </a:r>
            <a:r>
              <a:rPr lang="ru-RU" dirty="0">
                <a:solidFill>
                  <a:srgbClr val="C00000"/>
                </a:solidFill>
              </a:rPr>
              <a:t>корней легко образуют каллус, если они помещены на </a:t>
            </a:r>
            <a:r>
              <a:rPr lang="ru-RU" dirty="0" err="1">
                <a:solidFill>
                  <a:srgbClr val="C00000"/>
                </a:solidFill>
              </a:rPr>
              <a:t>агар</a:t>
            </a:r>
            <a:r>
              <a:rPr lang="ru-RU" dirty="0">
                <a:solidFill>
                  <a:srgbClr val="C00000"/>
                </a:solidFill>
              </a:rPr>
              <a:t> горизонтально. </a:t>
            </a:r>
            <a:endParaRPr lang="ru-R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 smtClean="0"/>
              <a:t>-  Сегменты </a:t>
            </a:r>
            <a:r>
              <a:rPr lang="ru-RU" dirty="0"/>
              <a:t>стебля лучше образуют каллус, если их поместить вертикально, одним из концов погрузив в </a:t>
            </a:r>
            <a:r>
              <a:rPr lang="ru-RU" dirty="0" err="1"/>
              <a:t>агар</a:t>
            </a:r>
            <a:r>
              <a:rPr lang="ru-RU" dirty="0"/>
              <a:t>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1072"/>
          <a:stretch/>
        </p:blipFill>
        <p:spPr bwMode="auto">
          <a:xfrm>
            <a:off x="7286761" y="1340768"/>
            <a:ext cx="1763688" cy="2821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2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лубенький">
      <a:dk1>
        <a:srgbClr val="0000CC"/>
      </a:dk1>
      <a:lt1>
        <a:srgbClr val="0000CC"/>
      </a:lt1>
      <a:dk2>
        <a:srgbClr val="D5E9F0"/>
      </a:dk2>
      <a:lt2>
        <a:srgbClr val="D5E9F0"/>
      </a:lt2>
      <a:accent1>
        <a:srgbClr val="3D8DA9"/>
      </a:accent1>
      <a:accent2>
        <a:srgbClr val="3D8DA9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894</Words>
  <Application>Microsoft Office PowerPoint</Application>
  <PresentationFormat>Экран (4:3)</PresentationFormat>
  <Paragraphs>103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Лекция 4. Получение каллусной культуры и ее культивирование</vt:lpstr>
      <vt:lpstr>1. Эксплант, его виды</vt:lpstr>
      <vt:lpstr>Презентация PowerPoint</vt:lpstr>
      <vt:lpstr>Презентация PowerPoint</vt:lpstr>
      <vt:lpstr>2. Каллусная культура, ее виды (морфогенез), пассаж каллусной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Сроки образования каллуса маклеи сердцевидной на питательных средах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Физические факторы культивирования</vt:lpstr>
      <vt:lpstr>Презентация PowerPoint</vt:lpstr>
      <vt:lpstr>Презентация PowerPoint</vt:lpstr>
      <vt:lpstr>Презентация PowerPoint</vt:lpstr>
      <vt:lpstr>Вид световой комнаты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 Типы дифференцировки в культуре клеток</dc:title>
  <cp:lastModifiedBy>Люба</cp:lastModifiedBy>
  <cp:revision>37</cp:revision>
  <cp:lastPrinted>2017-10-12T13:29:41Z</cp:lastPrinted>
  <dcterms:modified xsi:type="dcterms:W3CDTF">2021-01-29T11:17:02Z</dcterms:modified>
</cp:coreProperties>
</file>